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74" r:id="rId3"/>
    <p:sldId id="332" r:id="rId4"/>
    <p:sldId id="333" r:id="rId5"/>
    <p:sldId id="331" r:id="rId6"/>
    <p:sldId id="259" r:id="rId7"/>
    <p:sldId id="312" r:id="rId8"/>
    <p:sldId id="318" r:id="rId9"/>
    <p:sldId id="319" r:id="rId10"/>
    <p:sldId id="328" r:id="rId11"/>
    <p:sldId id="278" r:id="rId12"/>
    <p:sldId id="322" r:id="rId13"/>
    <p:sldId id="324" r:id="rId14"/>
    <p:sldId id="327" r:id="rId15"/>
    <p:sldId id="326" r:id="rId16"/>
    <p:sldId id="33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14-5-2019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Ll20zvhFhR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mRe6XwEL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6892089" cy="2982890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4653714" cy="1463040"/>
          </a:xfrm>
        </p:spPr>
        <p:txBody>
          <a:bodyPr anchor="t">
            <a:noAutofit/>
          </a:bodyPr>
          <a:lstStyle/>
          <a:p>
            <a:r>
              <a:rPr lang="nl-NL" sz="2800" dirty="0"/>
              <a:t>Protocollen</a:t>
            </a:r>
          </a:p>
          <a:p>
            <a:r>
              <a:rPr lang="nl-NL" sz="2800" dirty="0"/>
              <a:t>MZ-PW </a:t>
            </a:r>
          </a:p>
          <a:p>
            <a:r>
              <a:rPr lang="nl-NL" sz="2800" dirty="0"/>
              <a:t>Leerjaar 2</a:t>
            </a:r>
          </a:p>
          <a:p>
            <a:endParaRPr lang="nl-NL" sz="2800" dirty="0">
              <a:solidFill>
                <a:srgbClr val="2E2B21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Afbeeldingsresultaat voor mechanism">
            <a:extLst>
              <a:ext uri="{FF2B5EF4-FFF2-40B4-BE49-F238E27FC236}">
                <a16:creationId xmlns:a16="http://schemas.microsoft.com/office/drawing/2014/main" id="{A0A32F47-B58C-4DD0-AC3F-FF056E6F5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39" y="291306"/>
            <a:ext cx="36766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7A1CF0-483B-43A5-AEFF-CF4E75651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711597"/>
              </p:ext>
            </p:extLst>
          </p:nvPr>
        </p:nvGraphicFramePr>
        <p:xfrm>
          <a:off x="92075" y="92075"/>
          <a:ext cx="15509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ackager Shell-object" showAsIcon="1" r:id="rId4" imgW="1550520" imgH="398520" progId="Package">
                  <p:embed/>
                </p:oleObj>
              </mc:Choice>
              <mc:Fallback>
                <p:oleObj name="Packager Shell-object" showAsIcon="1" r:id="rId4" imgW="1550520" imgH="39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550988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Afbeeldingsresultaat voor nec">
            <a:extLst>
              <a:ext uri="{FF2B5EF4-FFF2-40B4-BE49-F238E27FC236}">
                <a16:creationId xmlns:a16="http://schemas.microsoft.com/office/drawing/2014/main" id="{F3EDCF9F-07ED-46A6-A7AC-53CA10BF9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475" y="4819646"/>
            <a:ext cx="1725267" cy="172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D8402-E86C-41EB-B065-026C9B0A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Voorbeelden bekende merken</a:t>
            </a:r>
            <a:br>
              <a:rPr lang="nl-NL" dirty="0"/>
            </a:br>
            <a:r>
              <a:rPr lang="nl-NL" dirty="0"/>
              <a:t>missie      	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092852-A509-41A8-A69F-3F3755A83A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755C5C-2B6A-4C7C-A0D4-3A42770442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807DC97-DEB2-427D-A5CD-8DE444A69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487" y="2363118"/>
            <a:ext cx="7439025" cy="30003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364A042-32FC-4C01-A021-0B69A5DCF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012" y="5311163"/>
            <a:ext cx="7429500" cy="7905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D9D59C0-3DD0-41AF-993C-F9DE030E2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012" y="6101739"/>
            <a:ext cx="7446473" cy="109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7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Missie en visie: maar dan?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086" y="1943925"/>
            <a:ext cx="9541922" cy="46499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600" b="1" dirty="0">
                <a:solidFill>
                  <a:srgbClr val="FFFFFF"/>
                </a:solidFill>
              </a:rPr>
              <a:t>Beleid</a:t>
            </a:r>
          </a:p>
          <a:p>
            <a:pPr marL="0" indent="0" algn="ctr">
              <a:buNone/>
            </a:pPr>
            <a:r>
              <a:rPr lang="nl-NL" sz="2400" i="1" dirty="0"/>
              <a:t>“De manier waarop de organisatie de missie in een bepaalde periode kan bereiken”</a:t>
            </a:r>
            <a:endParaRPr lang="nl-NL" sz="24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rgbClr val="FFFFFF"/>
                </a:solidFill>
              </a:rPr>
              <a:t> Beleidskeuzes moeten passen bij missie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rgbClr val="FFFFFF"/>
                </a:solidFill>
              </a:rPr>
              <a:t> Geven richting aan wat van medewerkers verwacht wordt</a:t>
            </a:r>
            <a:endParaRPr lang="nl-NL" sz="32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nl-NL" sz="2600" b="1" dirty="0">
                <a:solidFill>
                  <a:srgbClr val="FFFFFF"/>
                </a:solidFill>
              </a:rPr>
              <a:t>Beleidsplan</a:t>
            </a:r>
          </a:p>
          <a:p>
            <a:pPr marL="0" indent="0">
              <a:buNone/>
            </a:pPr>
            <a:r>
              <a:rPr lang="nl-NL" sz="2400" i="1" dirty="0"/>
              <a:t>Op welke manier de organisatie haar doelen (missie) </a:t>
            </a:r>
            <a:r>
              <a:rPr lang="nl-NL" sz="2400" i="1" u="sng" dirty="0"/>
              <a:t>precies</a:t>
            </a:r>
            <a:r>
              <a:rPr lang="nl-NL" sz="2400" i="1" dirty="0"/>
              <a:t> wil bereiken”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600" dirty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Beleid opstellen/wijzigen op basis van b</a:t>
            </a:r>
            <a:r>
              <a:rPr lang="nl-NL" sz="2800" dirty="0">
                <a:solidFill>
                  <a:srgbClr val="FFFFFF"/>
                </a:solidFill>
              </a:rPr>
              <a:t>eleidsuitgangspunten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FFFFFF"/>
                </a:solidFill>
              </a:rPr>
              <a:t> Doelen, middelen en tijd bepalen zodat de missie ‘slaagt’</a:t>
            </a:r>
            <a:endParaRPr lang="nl-NL" sz="2800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5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rgbClr val="FFFFFF"/>
                </a:solidFill>
              </a:rPr>
              <a:t>Voorbeeld beleidsuitgangspunt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3669" y="2288032"/>
            <a:ext cx="9172338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u="sng" dirty="0">
                <a:solidFill>
                  <a:srgbClr val="FFFFFF"/>
                </a:solidFill>
              </a:rPr>
              <a:t>“Elke leerling haalt een 540 als score op de </a:t>
            </a:r>
            <a:r>
              <a:rPr lang="nl-NL" sz="2600" u="sng" dirty="0" err="1">
                <a:solidFill>
                  <a:srgbClr val="FFFFFF"/>
                </a:solidFill>
              </a:rPr>
              <a:t>CITO-toets</a:t>
            </a:r>
            <a:r>
              <a:rPr lang="nl-NL" sz="2600" u="sng" dirty="0">
                <a:solidFill>
                  <a:srgbClr val="FFFFFF"/>
                </a:solidFill>
              </a:rPr>
              <a:t>”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Beleid moet aangepast worden door nieuw beleidsuitgangspunt</a:t>
            </a:r>
          </a:p>
          <a:p>
            <a:pPr marL="457200" indent="-457200">
              <a:buAutoNum type="arabicPeriod"/>
            </a:pPr>
            <a:r>
              <a:rPr lang="nl-NL" dirty="0"/>
              <a:t>Extra begeleiding voor leerlingen met taal- en rekenkundige problemen in beleidsplan verwerken</a:t>
            </a:r>
          </a:p>
          <a:p>
            <a:pPr marL="457200" indent="-457200">
              <a:buAutoNum type="arabicPeriod"/>
            </a:pPr>
            <a:r>
              <a:rPr lang="nl-NL" dirty="0"/>
              <a:t>Rekening houden met middelen en tijd (nieuw personeel e.d.)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Beleidsplan wordt ingericht op basis van het doel/beleidsuitgangspunt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E</a:t>
            </a:r>
            <a:r>
              <a:rPr lang="nl-NL" dirty="0"/>
              <a:t>r vind een wijziging in het beleidsplan plaats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/>
              <a:t> Uitvoering van het beleid door organisatie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 err="1">
                <a:solidFill>
                  <a:srgbClr val="FFFFFF"/>
                </a:solidFill>
              </a:rPr>
              <a:t>bELEIDSCYClus</a:t>
            </a:r>
            <a:endParaRPr lang="nl-NL" sz="54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4733" y="1969421"/>
            <a:ext cx="8229589" cy="43058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800" b="1" dirty="0"/>
              <a:t>Beleid moet regelmatig aangepast worden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2800" dirty="0"/>
              <a:t>Om actueel te zijn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2800" dirty="0"/>
              <a:t>Afhankelijk van nieuwe uitgangspunten en inzichten </a:t>
            </a:r>
            <a:endParaRPr lang="nl-NL" sz="2800" b="1" dirty="0"/>
          </a:p>
          <a:p>
            <a:pPr marL="514350" indent="-514350" algn="r">
              <a:buFont typeface="+mj-lt"/>
              <a:buAutoNum type="arabicPeriod"/>
            </a:pPr>
            <a:r>
              <a:rPr lang="nl-NL" sz="2800" b="1" dirty="0"/>
              <a:t>Voorbereiden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Opstellen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Beslissen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Uitvoeren 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Evalueren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ABE1743-80CE-4B43-BBA0-649D32A6E194}"/>
              </a:ext>
            </a:extLst>
          </p:cNvPr>
          <p:cNvSpPr txBox="1"/>
          <p:nvPr/>
        </p:nvSpPr>
        <p:spPr>
          <a:xfrm>
            <a:off x="2518981" y="4435249"/>
            <a:ext cx="2907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/>
              <a:t>Fasen </a:t>
            </a:r>
          </a:p>
          <a:p>
            <a:pPr algn="ctr"/>
            <a:r>
              <a:rPr lang="nl-NL" sz="3200" b="1" dirty="0"/>
              <a:t>beleidscyclus</a:t>
            </a:r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C3D43A3F-C43D-4C35-AAF0-9247705F7370}"/>
              </a:ext>
            </a:extLst>
          </p:cNvPr>
          <p:cNvSpPr/>
          <p:nvPr/>
        </p:nvSpPr>
        <p:spPr>
          <a:xfrm>
            <a:off x="5731802" y="4371655"/>
            <a:ext cx="2120885" cy="1140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Afbeeldingsresultaat voor pdca">
            <a:extLst>
              <a:ext uri="{FF2B5EF4-FFF2-40B4-BE49-F238E27FC236}">
                <a16:creationId xmlns:a16="http://schemas.microsoft.com/office/drawing/2014/main" id="{786B31D1-9C1E-4935-8AA7-F197F0CDF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045" y="1746183"/>
            <a:ext cx="8944104" cy="462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FA21B-4E4A-449D-812C-D4332861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r>
              <a:rPr lang="nl-NL" dirty="0" err="1"/>
              <a:t>inez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B08305-F36E-4438-BDCB-9A258CC6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2400" b="1" dirty="0"/>
              <a:t>Wat:</a:t>
            </a:r>
            <a:r>
              <a:rPr lang="nl-NL" sz="2400" dirty="0"/>
              <a:t> beschrijf je eigen visie (1 zin) en missie (waarden, wat doe je, doelen) en laat zien hoe je hieraan wilt werken.</a:t>
            </a:r>
          </a:p>
          <a:p>
            <a:r>
              <a:rPr lang="nl-NL" sz="2400" b="1" dirty="0"/>
              <a:t>Hoe:</a:t>
            </a:r>
            <a:r>
              <a:rPr lang="nl-NL" sz="2400" dirty="0"/>
              <a:t> je denkt na over verschillende vragen en beschrijft op basis hiervan je visie, missie, doelen, middelen, activiteiten en het tijdpad.</a:t>
            </a:r>
          </a:p>
          <a:p>
            <a:r>
              <a:rPr lang="nl-NL" sz="2400" b="1" dirty="0"/>
              <a:t>Hulp:</a:t>
            </a:r>
            <a:r>
              <a:rPr lang="nl-NL" sz="2400" dirty="0"/>
              <a:t> boek Professioneel werken, je buurman/buurvrouw</a:t>
            </a:r>
          </a:p>
          <a:p>
            <a:r>
              <a:rPr lang="nl-NL" sz="2400" b="1" dirty="0"/>
              <a:t>Tijd:</a:t>
            </a:r>
            <a:endParaRPr lang="nl-NL" sz="2400" dirty="0"/>
          </a:p>
          <a:p>
            <a:r>
              <a:rPr lang="nl-NL" sz="2400" dirty="0"/>
              <a:t>10 min. uitschrijven visie en missie (blz. 238 en 239)</a:t>
            </a:r>
          </a:p>
          <a:p>
            <a:r>
              <a:rPr lang="nl-NL" sz="2400" dirty="0"/>
              <a:t>5 min. bespreken met buurman/buurvrouw (vertel waarom jij deze visie/missie hebt, stel elkaar vragen)</a:t>
            </a:r>
          </a:p>
          <a:p>
            <a:r>
              <a:rPr lang="nl-NL" sz="2400" dirty="0"/>
              <a:t>10 min. beschrijven doelen, middelen, activiteiten en tijdpad (blz. 246 en 247)</a:t>
            </a:r>
          </a:p>
          <a:p>
            <a:r>
              <a:rPr lang="nl-NL" sz="2400" b="1" dirty="0"/>
              <a:t>Uitkomst:</a:t>
            </a:r>
            <a:r>
              <a:rPr lang="nl-NL" sz="2400" dirty="0"/>
              <a:t> je hebt inzicht opgedaan in jouw eigen visie en missie (waar sta ik eigenlijk voor) en in die van anderen.</a:t>
            </a:r>
          </a:p>
          <a:p>
            <a:r>
              <a:rPr lang="nl-NL" sz="2400" b="1" dirty="0"/>
              <a:t>Klaar:</a:t>
            </a:r>
            <a:r>
              <a:rPr lang="nl-NL" sz="2400" dirty="0"/>
              <a:t> bestuderen thema ‘Visie en beleid’ (H13) in het boek Professioneel werken en klassikaal nabespreken opdracht.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214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6672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Stelling</a:t>
            </a:r>
            <a:br>
              <a:rPr lang="nl-NL" b="1" dirty="0"/>
            </a:br>
            <a:r>
              <a:rPr lang="nl-NL" sz="5400" b="1" dirty="0">
                <a:solidFill>
                  <a:srgbClr val="92D050"/>
                </a:solidFill>
              </a:rPr>
              <a:t>Eens</a:t>
            </a:r>
            <a:r>
              <a:rPr lang="nl-NL" sz="5400" b="1" dirty="0"/>
              <a:t> of </a:t>
            </a:r>
            <a:r>
              <a:rPr lang="nl-NL" sz="5400" b="1" dirty="0">
                <a:solidFill>
                  <a:srgbClr val="FF0000"/>
                </a:solidFill>
              </a:rPr>
              <a:t>oneens</a:t>
            </a:r>
            <a:r>
              <a:rPr lang="nl-NL" sz="5400" b="1" dirty="0"/>
              <a:t>?</a:t>
            </a:r>
            <a:br>
              <a:rPr lang="nl-NL" sz="5400" b="1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89" y="2728021"/>
            <a:ext cx="10996422" cy="4023360"/>
          </a:xfrm>
        </p:spPr>
        <p:txBody>
          <a:bodyPr/>
          <a:lstStyle/>
          <a:p>
            <a:endParaRPr lang="nl-NL" dirty="0"/>
          </a:p>
          <a:p>
            <a:pPr algn="ctr"/>
            <a:r>
              <a:rPr lang="nl-NL" sz="4000" i="1" dirty="0"/>
              <a:t>“Als medewerker heb je invloed op de manier waarop de organisatie het beleid vormgeeft”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30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95E3B-F853-404C-9617-3332F32C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EINDE lesgedeelte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F66854-793E-4ABD-8824-4C81353A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l-NL" sz="19900" dirty="0"/>
              <a:t>15 minuten pauze</a:t>
            </a:r>
          </a:p>
        </p:txBody>
      </p:sp>
    </p:spTree>
    <p:extLst>
      <p:ext uri="{BB962C8B-B14F-4D97-AF65-F5344CB8AC3E}">
        <p14:creationId xmlns:p14="http://schemas.microsoft.com/office/powerpoint/2010/main" val="41985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 err="1">
                <a:solidFill>
                  <a:srgbClr val="FFFFFF"/>
                </a:solidFill>
              </a:rPr>
              <a:t>eindopdradcht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nl-NL" sz="4000" b="1" dirty="0"/>
              <a:t>Op basis van interesses</a:t>
            </a:r>
          </a:p>
          <a:p>
            <a:pPr marL="514350" indent="-514350" algn="ctr">
              <a:buAutoNum type="arabicPeriod"/>
            </a:pPr>
            <a:endParaRPr lang="nl-NL" sz="4000" dirty="0"/>
          </a:p>
          <a:p>
            <a:pPr marL="742950" indent="-742950" algn="ctr">
              <a:buAutoNum type="arabicPeriod"/>
            </a:pPr>
            <a:r>
              <a:rPr lang="nl-NL" sz="4000" b="1" dirty="0"/>
              <a:t>Passend bij de lesstof</a:t>
            </a:r>
          </a:p>
          <a:p>
            <a:pPr marL="742950" indent="-742950" algn="ctr">
              <a:buAutoNum type="arabicPeriod"/>
            </a:pPr>
            <a:endParaRPr lang="nl-NL" sz="4000" b="1" dirty="0"/>
          </a:p>
          <a:p>
            <a:pPr marL="742950" indent="-742950" algn="ctr">
              <a:buAutoNum type="arabicPeriod"/>
            </a:pPr>
            <a:r>
              <a:rPr lang="nl-NL" sz="4000" b="1" dirty="0"/>
              <a:t>Aansluitend op examens?</a:t>
            </a:r>
          </a:p>
          <a:p>
            <a:pPr marL="0" indent="0" algn="ctr">
              <a:buNone/>
            </a:pPr>
            <a:endParaRPr lang="nl-NL" sz="4000" b="1" dirty="0"/>
          </a:p>
          <a:p>
            <a:pPr marL="0" indent="0" algn="ctr">
              <a:buNone/>
            </a:pPr>
            <a:endParaRPr lang="nl-NL" sz="4000" b="1" dirty="0"/>
          </a:p>
          <a:p>
            <a:endParaRPr lang="nl-NL" sz="4000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38C8BE4-EC67-4F35-A2F3-F81D397D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Dilemma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3B3E828-F383-481B-9AA6-B374CB7C3C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3800" dirty="0"/>
              <a:t>KBS</a:t>
            </a:r>
            <a:endParaRPr lang="nl-NL" sz="16600" dirty="0"/>
          </a:p>
          <a:p>
            <a:endParaRPr lang="nl-NL" sz="16600" dirty="0"/>
          </a:p>
          <a:p>
            <a:endParaRPr lang="nl-NL" sz="16600" dirty="0"/>
          </a:p>
          <a:p>
            <a:pPr marL="0" indent="0">
              <a:buNone/>
            </a:pPr>
            <a:endParaRPr lang="nl-NL" sz="166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D33B699-37A2-4936-B959-6D3A3155C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9491" y="2286000"/>
            <a:ext cx="7842143" cy="4023360"/>
          </a:xfrm>
        </p:spPr>
        <p:txBody>
          <a:bodyPr>
            <a:normAutofit/>
          </a:bodyPr>
          <a:lstStyle/>
          <a:p>
            <a:r>
              <a:rPr lang="nl-NL" sz="6000" dirty="0"/>
              <a:t>Of</a:t>
            </a:r>
            <a:r>
              <a:rPr lang="nl-NL" sz="12800" dirty="0"/>
              <a:t> </a:t>
            </a:r>
            <a:r>
              <a:rPr lang="nl-NL" sz="12800" b="1" dirty="0"/>
              <a:t>Filmpje</a:t>
            </a:r>
          </a:p>
        </p:txBody>
      </p:sp>
    </p:spTree>
    <p:extLst>
      <p:ext uri="{BB962C8B-B14F-4D97-AF65-F5344CB8AC3E}">
        <p14:creationId xmlns:p14="http://schemas.microsoft.com/office/powerpoint/2010/main" val="84008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CE5BE-597C-439A-9BCF-646216DD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725" y="0"/>
            <a:ext cx="9720072" cy="1499616"/>
          </a:xfrm>
        </p:spPr>
        <p:txBody>
          <a:bodyPr/>
          <a:lstStyle/>
          <a:p>
            <a:r>
              <a:rPr lang="nl-NL" dirty="0"/>
              <a:t>Filmpje</a:t>
            </a:r>
          </a:p>
        </p:txBody>
      </p:sp>
      <p:pic>
        <p:nvPicPr>
          <p:cNvPr id="5" name="Onlinemedia 4" title="PGB fraude">
            <a:hlinkClick r:id="" action="ppaction://media"/>
            <a:extLst>
              <a:ext uri="{FF2B5EF4-FFF2-40B4-BE49-F238E27FC236}">
                <a16:creationId xmlns:a16="http://schemas.microsoft.com/office/drawing/2014/main" id="{BD994BF2-BD36-40C3-9FF0-698248FDAE08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8192" y="1335024"/>
            <a:ext cx="10675615" cy="6005034"/>
          </a:xfrm>
          <a:prstGeom prst="rect">
            <a:avLst/>
          </a:prstGeo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7AAA83-A926-4857-B994-4362FC3F8B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264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7C20A-80FA-492A-95E1-96A7C12F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KBS bij thema 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E4BA23-5B16-42F2-959A-4FF4876B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167872" cy="4572000"/>
          </a:xfrm>
        </p:spPr>
        <p:txBody>
          <a:bodyPr>
            <a:normAutofit fontScale="85000" lnSpcReduction="20000"/>
          </a:bodyPr>
          <a:lstStyle/>
          <a:p>
            <a:r>
              <a:rPr lang="nl-NL" sz="3900" dirty="0"/>
              <a:t>Wat is het dilemma?</a:t>
            </a:r>
          </a:p>
          <a:p>
            <a:endParaRPr lang="nl-NL" sz="3900" dirty="0"/>
          </a:p>
          <a:p>
            <a:r>
              <a:rPr lang="nl-NL" sz="3900" dirty="0"/>
              <a:t>Wat zou jij doen?</a:t>
            </a:r>
          </a:p>
          <a:p>
            <a:endParaRPr lang="nl-NL" sz="3900" dirty="0"/>
          </a:p>
          <a:p>
            <a:r>
              <a:rPr lang="nl-NL" sz="3900" dirty="0"/>
              <a:t>Welke voor- en nadelen horen bij A, en welke bij B?</a:t>
            </a:r>
          </a:p>
          <a:p>
            <a:endParaRPr lang="nl-NL" sz="3900" dirty="0"/>
          </a:p>
          <a:p>
            <a:r>
              <a:rPr lang="nl-NL" sz="3900" dirty="0"/>
              <a:t>Wat zou je verder nog kunnen doen?</a:t>
            </a:r>
          </a:p>
          <a:p>
            <a:endParaRPr lang="nl-NL" dirty="0"/>
          </a:p>
          <a:p>
            <a:pPr algn="ctr"/>
            <a:r>
              <a:rPr lang="nl-NL" sz="3500" b="1" dirty="0"/>
              <a:t>Stemmen</a:t>
            </a:r>
            <a:r>
              <a:rPr lang="nl-NL" sz="3500" dirty="0"/>
              <a:t>!!!!!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70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55ED5-3E63-4E69-AC26-5083F3B7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Protocollen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3ABF7A-49DE-4591-B71D-9C0D11597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Ook wel </a:t>
            </a:r>
            <a:r>
              <a:rPr lang="nl-NL" sz="3200" b="1" dirty="0"/>
              <a:t>procedures</a:t>
            </a:r>
          </a:p>
          <a:p>
            <a:r>
              <a:rPr lang="nl-NL" sz="3200" b="1" dirty="0"/>
              <a:t>Regels of stappen </a:t>
            </a:r>
            <a:r>
              <a:rPr lang="nl-NL" sz="3200" dirty="0"/>
              <a:t>die aangeven </a:t>
            </a:r>
            <a:r>
              <a:rPr lang="nl-NL" sz="3200" b="1" dirty="0"/>
              <a:t>wat</a:t>
            </a:r>
            <a:r>
              <a:rPr lang="nl-NL" sz="3200" dirty="0"/>
              <a:t> je in een bepaalde situatie moet doen en </a:t>
            </a:r>
            <a:r>
              <a:rPr lang="nl-NL" sz="3200" b="1" dirty="0"/>
              <a:t>hoe</a:t>
            </a:r>
            <a:r>
              <a:rPr lang="nl-NL" sz="3200" dirty="0"/>
              <a:t> je dat moet </a:t>
            </a:r>
            <a:r>
              <a:rPr lang="nl-NL" sz="3200" b="1" dirty="0"/>
              <a:t>doen</a:t>
            </a:r>
            <a:r>
              <a:rPr lang="nl-NL" sz="3200" dirty="0"/>
              <a:t>. </a:t>
            </a:r>
          </a:p>
          <a:p>
            <a:r>
              <a:rPr lang="nl-NL" sz="3200" dirty="0"/>
              <a:t>Veiligheidsprotocol, tilprotocol, hygiëneprotocol etc.</a:t>
            </a:r>
          </a:p>
          <a:p>
            <a:r>
              <a:rPr lang="nl-NL" sz="3200" dirty="0"/>
              <a:t>Voorschrift: overeenkomsten en verschil?</a:t>
            </a:r>
          </a:p>
          <a:p>
            <a:r>
              <a:rPr lang="nl-NL" sz="3200" dirty="0"/>
              <a:t>Ontstaan protocol</a:t>
            </a:r>
          </a:p>
        </p:txBody>
      </p:sp>
    </p:spTree>
    <p:extLst>
      <p:ext uri="{BB962C8B-B14F-4D97-AF65-F5344CB8AC3E}">
        <p14:creationId xmlns:p14="http://schemas.microsoft.com/office/powerpoint/2010/main" val="259048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9B256-FD72-4092-86CF-B3441B9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-1637"/>
            <a:ext cx="9720072" cy="1499616"/>
          </a:xfrm>
        </p:spPr>
        <p:txBody>
          <a:bodyPr/>
          <a:lstStyle/>
          <a:p>
            <a:pPr algn="ctr"/>
            <a:r>
              <a:rPr lang="nl-NL" dirty="0"/>
              <a:t>Missie en visie?</a:t>
            </a:r>
            <a:br>
              <a:rPr lang="nl-NL" dirty="0"/>
            </a:br>
            <a:endParaRPr lang="nl-NL" dirty="0"/>
          </a:p>
        </p:txBody>
      </p:sp>
      <p:pic>
        <p:nvPicPr>
          <p:cNvPr id="7" name="Onlinemedia 6" title="Missie en visie">
            <a:hlinkClick r:id="" action="ppaction://media"/>
            <a:extLst>
              <a:ext uri="{FF2B5EF4-FFF2-40B4-BE49-F238E27FC236}">
                <a16:creationId xmlns:a16="http://schemas.microsoft.com/office/drawing/2014/main" id="{4CAB8EFA-A1EE-45A0-94A3-6F6BE04FA0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4227" y="1805130"/>
            <a:ext cx="8471971" cy="47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8366" y="685217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AAE9EB-7A18-4C22-B5E3-05350847BBBC}"/>
              </a:ext>
            </a:extLst>
          </p:cNvPr>
          <p:cNvSpPr txBox="1"/>
          <p:nvPr/>
        </p:nvSpPr>
        <p:spPr>
          <a:xfrm>
            <a:off x="644520" y="1751409"/>
            <a:ext cx="5630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missie geeft aan wat je als </a:t>
            </a:r>
            <a:br>
              <a:rPr lang="nl-NL" sz="2800" dirty="0"/>
            </a:br>
            <a:r>
              <a:rPr lang="nl-NL" sz="2800" dirty="0"/>
              <a:t>organisatie naar buiten wilt uitdragen: gericht op </a:t>
            </a:r>
            <a:r>
              <a:rPr lang="nl-NL" sz="2800" u="sng" dirty="0"/>
              <a:t>identiteit en waarden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DDC6797-FD47-4241-ACDC-AC1A14D0A641}"/>
              </a:ext>
            </a:extLst>
          </p:cNvPr>
          <p:cNvSpPr txBox="1"/>
          <p:nvPr/>
        </p:nvSpPr>
        <p:spPr>
          <a:xfrm>
            <a:off x="6251792" y="1782593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visie geeft aan wat de na te streven idealen van de organisatie zijn: gericht op de </a:t>
            </a:r>
            <a:r>
              <a:rPr lang="nl-NL" sz="2800" u="sng" dirty="0"/>
              <a:t>toekomst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B38FCE5B-697F-44E7-970A-A848CF0E7013}"/>
              </a:ext>
            </a:extLst>
          </p:cNvPr>
          <p:cNvSpPr txBox="1">
            <a:spLocks/>
          </p:cNvSpPr>
          <p:nvPr/>
        </p:nvSpPr>
        <p:spPr>
          <a:xfrm>
            <a:off x="4329188" y="6121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86F49574-AC45-4862-9B07-7CA9B6E67675}"/>
              </a:ext>
            </a:extLst>
          </p:cNvPr>
          <p:cNvSpPr/>
          <p:nvPr/>
        </p:nvSpPr>
        <p:spPr>
          <a:xfrm>
            <a:off x="5829079" y="469603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algn="ctr"/>
            <a:r>
              <a:rPr lang="nl-NL" sz="3200" dirty="0"/>
              <a:t>Toekomstgericht</a:t>
            </a:r>
          </a:p>
          <a:p>
            <a:pPr algn="ctr"/>
            <a:r>
              <a:rPr lang="nl-NL" sz="3200" dirty="0"/>
              <a:t>Kan bijgesteld worden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B7D72CF-0DDE-4F2A-BFA5-F4C6DFFD06A3}"/>
              </a:ext>
            </a:extLst>
          </p:cNvPr>
          <p:cNvSpPr txBox="1"/>
          <p:nvPr/>
        </p:nvSpPr>
        <p:spPr>
          <a:xfrm>
            <a:off x="480230" y="3520648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staan”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3993EC6-B800-4EF7-AEC4-4C69686CAE5F}"/>
              </a:ext>
            </a:extLst>
          </p:cNvPr>
          <p:cNvSpPr txBox="1"/>
          <p:nvPr/>
        </p:nvSpPr>
        <p:spPr>
          <a:xfrm>
            <a:off x="6264244" y="3520647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gaan”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9681D369-4DB2-4AAA-9CCD-C33B7675039B}"/>
              </a:ext>
            </a:extLst>
          </p:cNvPr>
          <p:cNvSpPr/>
          <p:nvPr/>
        </p:nvSpPr>
        <p:spPr>
          <a:xfrm>
            <a:off x="168244" y="47272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lvl="0" algn="ctr"/>
            <a:r>
              <a:rPr lang="nl-NL" sz="3200" dirty="0"/>
              <a:t>Gericht op organisatie</a:t>
            </a:r>
          </a:p>
          <a:p>
            <a:pPr lvl="0" algn="ctr"/>
            <a:r>
              <a:rPr lang="nl-NL" sz="3200" dirty="0"/>
              <a:t>Wordt meestal </a:t>
            </a:r>
            <a:r>
              <a:rPr lang="nl-NL" sz="3200" u="sng" dirty="0"/>
              <a:t>niet </a:t>
            </a:r>
            <a:r>
              <a:rPr lang="nl-NL" sz="3200" dirty="0"/>
              <a:t>bijgesteld</a:t>
            </a:r>
          </a:p>
        </p:txBody>
      </p:sp>
    </p:spTree>
    <p:extLst>
      <p:ext uri="{BB962C8B-B14F-4D97-AF65-F5344CB8AC3E}">
        <p14:creationId xmlns:p14="http://schemas.microsoft.com/office/powerpoint/2010/main" val="3683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0C6E8-4ECA-4662-8126-89BD754A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Het verschil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88AE0-3199-4578-A47E-B57ED08B0F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92F7FA-3C3F-43B0-A1F7-52F6C78E41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90372A8-420A-4324-A56F-233636D42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2644335"/>
            <a:ext cx="114490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48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Breedbeeld</PresentationFormat>
  <Paragraphs>93</Paragraphs>
  <Slides>16</Slides>
  <Notes>0</Notes>
  <HiddenSlides>0</HiddenSlides>
  <MMClips>2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Tw Cen MT</vt:lpstr>
      <vt:lpstr>Tw Cen MT Condensed</vt:lpstr>
      <vt:lpstr>Wingdings</vt:lpstr>
      <vt:lpstr>Wingdings 3</vt:lpstr>
      <vt:lpstr>Integraal</vt:lpstr>
      <vt:lpstr>Packager Shell-object</vt:lpstr>
      <vt:lpstr>Deskundigheid en Organisatie</vt:lpstr>
      <vt:lpstr>eindopdradcht</vt:lpstr>
      <vt:lpstr>Dilemma</vt:lpstr>
      <vt:lpstr>Filmpje</vt:lpstr>
      <vt:lpstr>KBS bij thema 19</vt:lpstr>
      <vt:lpstr>Protocollen</vt:lpstr>
      <vt:lpstr>Missie en visie? </vt:lpstr>
      <vt:lpstr>Missie</vt:lpstr>
      <vt:lpstr>Het verschil</vt:lpstr>
      <vt:lpstr>Voorbeelden bekende merken missie       visie</vt:lpstr>
      <vt:lpstr> Missie en visie: maar dan?</vt:lpstr>
      <vt:lpstr>Voorbeeld beleidsuitgangspunt</vt:lpstr>
      <vt:lpstr>bELEIDSCYClus</vt:lpstr>
      <vt:lpstr>Opdracht inez</vt:lpstr>
      <vt:lpstr> Stelling Eens of oneens? </vt:lpstr>
      <vt:lpstr>EINDE lesgedeelte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58</cp:revision>
  <dcterms:created xsi:type="dcterms:W3CDTF">2019-03-04T19:24:31Z</dcterms:created>
  <dcterms:modified xsi:type="dcterms:W3CDTF">2019-05-14T07:34:41Z</dcterms:modified>
</cp:coreProperties>
</file>