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1" r:id="rId1"/>
  </p:sldMasterIdLst>
  <p:sldIdLst>
    <p:sldId id="256" r:id="rId2"/>
    <p:sldId id="274" r:id="rId3"/>
    <p:sldId id="332" r:id="rId4"/>
    <p:sldId id="333" r:id="rId5"/>
    <p:sldId id="331" r:id="rId6"/>
    <p:sldId id="259" r:id="rId7"/>
    <p:sldId id="312" r:id="rId8"/>
    <p:sldId id="318" r:id="rId9"/>
    <p:sldId id="319" r:id="rId10"/>
    <p:sldId id="328" r:id="rId11"/>
    <p:sldId id="278" r:id="rId12"/>
    <p:sldId id="322" r:id="rId13"/>
    <p:sldId id="324" r:id="rId14"/>
    <p:sldId id="327" r:id="rId15"/>
    <p:sldId id="326" r:id="rId16"/>
    <p:sldId id="33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2E2B21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39" autoAdjust="0"/>
    <p:restoredTop sz="94660"/>
  </p:normalViewPr>
  <p:slideViewPr>
    <p:cSldViewPr snapToGrid="0">
      <p:cViewPr varScale="1">
        <p:scale>
          <a:sx n="64" d="100"/>
          <a:sy n="64" d="100"/>
        </p:scale>
        <p:origin x="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5FA26CF-81FA-44D9-97B1-C74B6AB45433}" type="datetimeFigureOut">
              <a:rPr lang="nl-NL" smtClean="0"/>
              <a:t>14-5-2019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049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14-5-2019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7865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14-5-2019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54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14-5-2019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6123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14-5-2019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06368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14-5-2019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267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14-5-2019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47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14-5-2019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456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14-5-2019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449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14-5-2019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93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14-5-2019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58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5FA26CF-81FA-44D9-97B1-C74B6AB45433}" type="datetimeFigureOut">
              <a:rPr lang="nl-NL" smtClean="0"/>
              <a:t>14-5-2019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5935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Ll20zvhFhR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YmRe6XwEL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E49027F0-33D5-4B30-8354-05CB641A2F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7052A02-6BC9-4F16-9279-C8653C8C1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611" y="685893"/>
            <a:ext cx="6892089" cy="2982890"/>
          </a:xfrm>
        </p:spPr>
        <p:txBody>
          <a:bodyPr anchor="b">
            <a:normAutofit/>
          </a:bodyPr>
          <a:lstStyle/>
          <a:p>
            <a:pPr algn="l"/>
            <a:r>
              <a:rPr lang="nl-NL" sz="4400" dirty="0"/>
              <a:t>Deskundigheid en Organisatie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5C94302-FBDB-48DC-8F7E-761F76670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611" y="3849540"/>
            <a:ext cx="4653714" cy="1463040"/>
          </a:xfrm>
        </p:spPr>
        <p:txBody>
          <a:bodyPr anchor="t">
            <a:noAutofit/>
          </a:bodyPr>
          <a:lstStyle/>
          <a:p>
            <a:r>
              <a:rPr lang="nl-NL" sz="2800" dirty="0"/>
              <a:t>Protocollen</a:t>
            </a:r>
          </a:p>
          <a:p>
            <a:r>
              <a:rPr lang="nl-NL" sz="2800" dirty="0"/>
              <a:t>MZ-PW </a:t>
            </a:r>
          </a:p>
          <a:p>
            <a:r>
              <a:rPr lang="nl-NL" sz="2800" dirty="0"/>
              <a:t>Leerjaar 2</a:t>
            </a:r>
          </a:p>
          <a:p>
            <a:endParaRPr lang="nl-NL" sz="2800" dirty="0">
              <a:solidFill>
                <a:srgbClr val="2E2B21"/>
              </a:solidFill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3E05128-D9E1-4C12-931B-FD8C6CB13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3610" y="3759161"/>
            <a:ext cx="35661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utoShape 2" descr="Afbeeldingsresultaat voor introspection">
            <a:extLst>
              <a:ext uri="{FF2B5EF4-FFF2-40B4-BE49-F238E27FC236}">
                <a16:creationId xmlns:a16="http://schemas.microsoft.com/office/drawing/2014/main" id="{CE996C49-55B6-413E-8CC6-8A9C921746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26" name="Picture 2" descr="Afbeeldingsresultaat voor mechanism">
            <a:extLst>
              <a:ext uri="{FF2B5EF4-FFF2-40B4-BE49-F238E27FC236}">
                <a16:creationId xmlns:a16="http://schemas.microsoft.com/office/drawing/2014/main" id="{A0A32F47-B58C-4DD0-AC3F-FF056E6F55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1739" y="291306"/>
            <a:ext cx="3676650" cy="36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67A1CF0-483B-43A5-AEFF-CF4E756512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711597"/>
              </p:ext>
            </p:extLst>
          </p:nvPr>
        </p:nvGraphicFramePr>
        <p:xfrm>
          <a:off x="92075" y="92075"/>
          <a:ext cx="1550988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Packager Shell-object" showAsIcon="1" r:id="rId4" imgW="1550520" imgH="398520" progId="Package">
                  <p:embed/>
                </p:oleObj>
              </mc:Choice>
              <mc:Fallback>
                <p:oleObj name="Packager Shell-object" showAsIcon="1" r:id="rId4" imgW="1550520" imgH="39852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1550988" cy="398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9" name="Picture 5" descr="Afbeeldingsresultaat voor nec">
            <a:extLst>
              <a:ext uri="{FF2B5EF4-FFF2-40B4-BE49-F238E27FC236}">
                <a16:creationId xmlns:a16="http://schemas.microsoft.com/office/drawing/2014/main" id="{F3EDCF9F-07ED-46A6-A7AC-53CA10BF9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9475" y="4819646"/>
            <a:ext cx="1725267" cy="1725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559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7D8402-E86C-41EB-B065-026C9B0A7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Voorbeelden bekende merken</a:t>
            </a:r>
            <a:br>
              <a:rPr lang="nl-NL" dirty="0"/>
            </a:br>
            <a:r>
              <a:rPr lang="nl-NL" dirty="0"/>
              <a:t>missie      	visie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092852-A509-41A8-A69F-3F3755A83A6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1755C5C-2B6A-4C7C-A0D4-3A42770442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807DC97-DEB2-427D-A5CD-8DE444A69D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487" y="2363118"/>
            <a:ext cx="7439025" cy="3000375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A364A042-32FC-4C01-A021-0B69A5DCF5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6012" y="5311163"/>
            <a:ext cx="7429500" cy="79057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ED9D59C0-3DD0-41AF-993C-F9DE030E2E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6012" y="6101739"/>
            <a:ext cx="7446473" cy="109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170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Missie en visie: maar dan?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4086" y="1943925"/>
            <a:ext cx="9541922" cy="46499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l-NL" sz="2600" b="1" dirty="0">
                <a:solidFill>
                  <a:srgbClr val="FFFFFF"/>
                </a:solidFill>
              </a:rPr>
              <a:t>Beleid</a:t>
            </a:r>
          </a:p>
          <a:p>
            <a:pPr marL="0" indent="0" algn="ctr">
              <a:buNone/>
            </a:pPr>
            <a:r>
              <a:rPr lang="nl-NL" sz="2400" i="1" dirty="0"/>
              <a:t>“De manier waarop de organisatie de missie in een bepaalde periode kan bereiken”</a:t>
            </a:r>
            <a:endParaRPr lang="nl-NL" sz="2400" dirty="0">
              <a:solidFill>
                <a:srgbClr val="FFFFFF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nl-NL" sz="2400" dirty="0">
                <a:solidFill>
                  <a:srgbClr val="FFFFFF"/>
                </a:solidFill>
              </a:rPr>
              <a:t> Beleidskeuzes moeten passen bij missie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400" dirty="0">
                <a:solidFill>
                  <a:srgbClr val="FFFFFF"/>
                </a:solidFill>
              </a:rPr>
              <a:t> Geven richting aan wat van medewerkers verwacht wordt</a:t>
            </a:r>
            <a:endParaRPr lang="nl-NL" sz="3200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endParaRPr lang="nl-NL" sz="2600" b="1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r>
              <a:rPr lang="nl-NL" sz="2600" b="1" dirty="0">
                <a:solidFill>
                  <a:srgbClr val="FFFFFF"/>
                </a:solidFill>
              </a:rPr>
              <a:t>Beleidsplan</a:t>
            </a:r>
          </a:p>
          <a:p>
            <a:pPr marL="0" indent="0">
              <a:buNone/>
            </a:pPr>
            <a:r>
              <a:rPr lang="nl-NL" sz="2400" i="1" dirty="0"/>
              <a:t>Op welke manier de organisatie haar doelen (missie) </a:t>
            </a:r>
            <a:r>
              <a:rPr lang="nl-NL" sz="2400" i="1" u="sng" dirty="0"/>
              <a:t>precies</a:t>
            </a:r>
            <a:r>
              <a:rPr lang="nl-NL" sz="2400" i="1" dirty="0"/>
              <a:t> wil bereiken”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600" dirty="0">
                <a:solidFill>
                  <a:srgbClr val="FFFFFF"/>
                </a:solidFill>
              </a:rPr>
              <a:t> </a:t>
            </a:r>
            <a:r>
              <a:rPr lang="nl-NL" sz="2800" dirty="0">
                <a:solidFill>
                  <a:srgbClr val="FFFFFF"/>
                </a:solidFill>
                <a:sym typeface="Wingdings" panose="05000000000000000000" pitchFamily="2" charset="2"/>
              </a:rPr>
              <a:t>Beleid opstellen/wijzigen op basis van b</a:t>
            </a:r>
            <a:r>
              <a:rPr lang="nl-NL" sz="2800" dirty="0">
                <a:solidFill>
                  <a:srgbClr val="FFFFFF"/>
                </a:solidFill>
              </a:rPr>
              <a:t>eleidsuitgangspunten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800" dirty="0">
                <a:solidFill>
                  <a:srgbClr val="FFFFFF"/>
                </a:solidFill>
              </a:rPr>
              <a:t> Doelen, middelen en tijd bepalen zodat de missie ‘slaagt’</a:t>
            </a:r>
            <a:endParaRPr lang="nl-NL" sz="2800" dirty="0">
              <a:solidFill>
                <a:srgbClr val="FFFFFF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sz="2600" dirty="0">
              <a:solidFill>
                <a:srgbClr val="FFFFFF"/>
              </a:solidFill>
            </a:endParaRPr>
          </a:p>
        </p:txBody>
      </p:sp>
      <p:pic>
        <p:nvPicPr>
          <p:cNvPr id="2058" name="Picture 10" descr="Afbeeldingsresultaat voor neutraliteit">
            <a:extLst>
              <a:ext uri="{FF2B5EF4-FFF2-40B4-BE49-F238E27FC236}">
                <a16:creationId xmlns:a16="http://schemas.microsoft.com/office/drawing/2014/main" id="{730A79BB-D170-459B-AB5E-9664E4D5E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50" y="2296322"/>
            <a:ext cx="2257536" cy="225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Afbeeldingsresultaat voor geheim">
            <a:extLst>
              <a:ext uri="{FF2B5EF4-FFF2-40B4-BE49-F238E27FC236}">
                <a16:creationId xmlns:a16="http://schemas.microsoft.com/office/drawing/2014/main" id="{6DCE40ED-4FB2-4A8D-B4FE-B4EF10357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34" y="524527"/>
            <a:ext cx="2093751" cy="155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452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rgbClr val="FFFFFF"/>
                </a:solidFill>
              </a:rPr>
              <a:t>Voorbeeld beleidsuitgangspunt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3669" y="2288032"/>
            <a:ext cx="9172338" cy="43058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600" u="sng" dirty="0">
                <a:solidFill>
                  <a:srgbClr val="FFFFFF"/>
                </a:solidFill>
              </a:rPr>
              <a:t>“Elke leerling haalt een 540 als score op de </a:t>
            </a:r>
            <a:r>
              <a:rPr lang="nl-NL" sz="2600" u="sng" dirty="0" err="1">
                <a:solidFill>
                  <a:srgbClr val="FFFFFF"/>
                </a:solidFill>
              </a:rPr>
              <a:t>CITO-toets</a:t>
            </a:r>
            <a:r>
              <a:rPr lang="nl-NL" sz="2600" u="sng" dirty="0">
                <a:solidFill>
                  <a:srgbClr val="FFFFFF"/>
                </a:solidFill>
              </a:rPr>
              <a:t>”</a:t>
            </a:r>
          </a:p>
          <a:p>
            <a:pPr marL="0" indent="0">
              <a:buNone/>
            </a:pPr>
            <a:endParaRPr lang="nl-NL" sz="26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sz="2600" dirty="0">
                <a:solidFill>
                  <a:srgbClr val="FFFFFF"/>
                </a:solidFill>
              </a:rPr>
              <a:t>Beleid moet aangepast worden door nieuw beleidsuitgangspunt</a:t>
            </a:r>
          </a:p>
          <a:p>
            <a:pPr marL="457200" indent="-457200">
              <a:buAutoNum type="arabicPeriod"/>
            </a:pPr>
            <a:r>
              <a:rPr lang="nl-NL" dirty="0"/>
              <a:t>Extra begeleiding voor leerlingen met taal- en rekenkundige problemen in beleidsplan verwerken</a:t>
            </a:r>
          </a:p>
          <a:p>
            <a:pPr marL="457200" indent="-457200">
              <a:buAutoNum type="arabicPeriod"/>
            </a:pPr>
            <a:r>
              <a:rPr lang="nl-NL" dirty="0"/>
              <a:t>Rekening houden met middelen en tijd (nieuw personeel e.d.)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Beleidsplan wordt ingericht op basis van het doel/beleidsuitgangspunt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 E</a:t>
            </a:r>
            <a:r>
              <a:rPr lang="nl-NL" dirty="0"/>
              <a:t>r vind een wijziging in het beleidsplan plaats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/>
              <a:t> Uitvoering van het beleid door organisatie</a:t>
            </a:r>
          </a:p>
          <a:p>
            <a:pPr marL="0" indent="0">
              <a:buNone/>
            </a:pPr>
            <a:endParaRPr lang="nl-NL" sz="2600" dirty="0">
              <a:solidFill>
                <a:srgbClr val="FFFFFF"/>
              </a:solidFill>
            </a:endParaRPr>
          </a:p>
        </p:txBody>
      </p:sp>
      <p:pic>
        <p:nvPicPr>
          <p:cNvPr id="2058" name="Picture 10" descr="Afbeeldingsresultaat voor neutraliteit">
            <a:extLst>
              <a:ext uri="{FF2B5EF4-FFF2-40B4-BE49-F238E27FC236}">
                <a16:creationId xmlns:a16="http://schemas.microsoft.com/office/drawing/2014/main" id="{730A79BB-D170-459B-AB5E-9664E4D5E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50" y="2296322"/>
            <a:ext cx="2257536" cy="225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Afbeeldingsresultaat voor geheim">
            <a:extLst>
              <a:ext uri="{FF2B5EF4-FFF2-40B4-BE49-F238E27FC236}">
                <a16:creationId xmlns:a16="http://schemas.microsoft.com/office/drawing/2014/main" id="{6DCE40ED-4FB2-4A8D-B4FE-B4EF10357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34" y="524527"/>
            <a:ext cx="2093751" cy="155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420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sz="5400" dirty="0" err="1">
                <a:solidFill>
                  <a:srgbClr val="FFFFFF"/>
                </a:solidFill>
              </a:rPr>
              <a:t>bELEIDSCYClus</a:t>
            </a:r>
            <a:endParaRPr lang="nl-NL" sz="54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4733" y="1969421"/>
            <a:ext cx="8229589" cy="43058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l-NL" sz="2800" b="1" dirty="0"/>
              <a:t>Beleid moet regelmatig aangepast worden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nl-NL" sz="2800" dirty="0"/>
              <a:t>Om actueel te zijn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nl-NL" sz="2800" dirty="0"/>
              <a:t>Afhankelijk van nieuwe uitgangspunten en inzichten </a:t>
            </a:r>
            <a:endParaRPr lang="nl-NL" sz="2800" b="1" dirty="0"/>
          </a:p>
          <a:p>
            <a:pPr marL="514350" indent="-514350" algn="r">
              <a:buFont typeface="+mj-lt"/>
              <a:buAutoNum type="arabicPeriod"/>
            </a:pPr>
            <a:r>
              <a:rPr lang="nl-NL" sz="2800" b="1" dirty="0"/>
              <a:t>Voorbereiden</a:t>
            </a:r>
          </a:p>
          <a:p>
            <a:pPr marL="457200" lvl="0" indent="-457200" algn="r">
              <a:buFont typeface="+mj-lt"/>
              <a:buAutoNum type="arabicPeriod"/>
            </a:pPr>
            <a:r>
              <a:rPr lang="nl-NL" sz="2800" b="1" dirty="0"/>
              <a:t>Opstellen</a:t>
            </a:r>
          </a:p>
          <a:p>
            <a:pPr marL="457200" lvl="0" indent="-457200" algn="r">
              <a:buFont typeface="+mj-lt"/>
              <a:buAutoNum type="arabicPeriod"/>
            </a:pPr>
            <a:r>
              <a:rPr lang="nl-NL" sz="2800" b="1" dirty="0"/>
              <a:t>Beslissen</a:t>
            </a:r>
          </a:p>
          <a:p>
            <a:pPr marL="457200" lvl="0" indent="-457200" algn="r">
              <a:buFont typeface="+mj-lt"/>
              <a:buAutoNum type="arabicPeriod"/>
            </a:pPr>
            <a:r>
              <a:rPr lang="nl-NL" sz="2800" b="1" dirty="0"/>
              <a:t>Uitvoeren </a:t>
            </a:r>
          </a:p>
          <a:p>
            <a:pPr marL="457200" lvl="0" indent="-457200" algn="r">
              <a:buFont typeface="+mj-lt"/>
              <a:buAutoNum type="arabicPeriod"/>
            </a:pPr>
            <a:r>
              <a:rPr lang="nl-NL" sz="2800" b="1" dirty="0"/>
              <a:t>Evalueren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2058" name="Picture 10" descr="Afbeeldingsresultaat voor neutraliteit">
            <a:extLst>
              <a:ext uri="{FF2B5EF4-FFF2-40B4-BE49-F238E27FC236}">
                <a16:creationId xmlns:a16="http://schemas.microsoft.com/office/drawing/2014/main" id="{730A79BB-D170-459B-AB5E-9664E4D5E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50" y="2296322"/>
            <a:ext cx="2257536" cy="225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Afbeeldingsresultaat voor geheim">
            <a:extLst>
              <a:ext uri="{FF2B5EF4-FFF2-40B4-BE49-F238E27FC236}">
                <a16:creationId xmlns:a16="http://schemas.microsoft.com/office/drawing/2014/main" id="{6DCE40ED-4FB2-4A8D-B4FE-B4EF10357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34" y="524527"/>
            <a:ext cx="2093751" cy="155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7ABE1743-80CE-4B43-BBA0-649D32A6E194}"/>
              </a:ext>
            </a:extLst>
          </p:cNvPr>
          <p:cNvSpPr txBox="1"/>
          <p:nvPr/>
        </p:nvSpPr>
        <p:spPr>
          <a:xfrm>
            <a:off x="2518981" y="4435249"/>
            <a:ext cx="29075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/>
              <a:t>Fasen </a:t>
            </a:r>
          </a:p>
          <a:p>
            <a:pPr algn="ctr"/>
            <a:r>
              <a:rPr lang="nl-NL" sz="3200" b="1" dirty="0"/>
              <a:t>beleidscyclus</a:t>
            </a:r>
          </a:p>
        </p:txBody>
      </p:sp>
      <p:sp>
        <p:nvSpPr>
          <p:cNvPr id="5" name="Pijl: rechts 4">
            <a:extLst>
              <a:ext uri="{FF2B5EF4-FFF2-40B4-BE49-F238E27FC236}">
                <a16:creationId xmlns:a16="http://schemas.microsoft.com/office/drawing/2014/main" id="{C3D43A3F-C43D-4C35-AAF0-9247705F7370}"/>
              </a:ext>
            </a:extLst>
          </p:cNvPr>
          <p:cNvSpPr/>
          <p:nvPr/>
        </p:nvSpPr>
        <p:spPr>
          <a:xfrm>
            <a:off x="5731802" y="4371655"/>
            <a:ext cx="2120885" cy="11408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Picture 2" descr="Afbeeldingsresultaat voor pdca">
            <a:extLst>
              <a:ext uri="{FF2B5EF4-FFF2-40B4-BE49-F238E27FC236}">
                <a16:creationId xmlns:a16="http://schemas.microsoft.com/office/drawing/2014/main" id="{786B31D1-9C1E-4935-8AA7-F197F0CDF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045" y="1746183"/>
            <a:ext cx="8944104" cy="462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3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FA21B-4E4A-449D-812C-D4332861D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</a:t>
            </a:r>
            <a:r>
              <a:rPr lang="nl-NL" dirty="0" err="1"/>
              <a:t>inez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B08305-F36E-4438-BDCB-9A258CC68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sz="2400" b="1" dirty="0"/>
              <a:t>Wat:</a:t>
            </a:r>
            <a:r>
              <a:rPr lang="nl-NL" sz="2400" dirty="0"/>
              <a:t> beschrijf je eigen visie (1 zin) en missie (waarden, wat doe je, doelen) en laat zien hoe je hieraan wilt werken.</a:t>
            </a:r>
          </a:p>
          <a:p>
            <a:r>
              <a:rPr lang="nl-NL" sz="2400" b="1" dirty="0"/>
              <a:t>Hoe:</a:t>
            </a:r>
            <a:r>
              <a:rPr lang="nl-NL" sz="2400" dirty="0"/>
              <a:t> je denkt na over verschillende vragen en beschrijft op basis hiervan je visie, missie, doelen, middelen, activiteiten en het tijdpad.</a:t>
            </a:r>
          </a:p>
          <a:p>
            <a:r>
              <a:rPr lang="nl-NL" sz="2400" b="1" dirty="0"/>
              <a:t>Hulp:</a:t>
            </a:r>
            <a:r>
              <a:rPr lang="nl-NL" sz="2400" dirty="0"/>
              <a:t> boek Professioneel werken, je buurman/buurvrouw</a:t>
            </a:r>
          </a:p>
          <a:p>
            <a:r>
              <a:rPr lang="nl-NL" sz="2400" b="1" dirty="0"/>
              <a:t>Tijd:</a:t>
            </a:r>
            <a:endParaRPr lang="nl-NL" sz="2400" dirty="0"/>
          </a:p>
          <a:p>
            <a:r>
              <a:rPr lang="nl-NL" sz="2400" dirty="0"/>
              <a:t>10 min. uitschrijven visie en missie (blz. 238 en 239)</a:t>
            </a:r>
          </a:p>
          <a:p>
            <a:r>
              <a:rPr lang="nl-NL" sz="2400" dirty="0"/>
              <a:t>5 min. bespreken met buurman/buurvrouw (vertel waarom jij deze visie/missie hebt, stel elkaar vragen)</a:t>
            </a:r>
          </a:p>
          <a:p>
            <a:r>
              <a:rPr lang="nl-NL" sz="2400" dirty="0"/>
              <a:t>10 min. beschrijven doelen, middelen, activiteiten en tijdpad (blz. 246 en 247)</a:t>
            </a:r>
          </a:p>
          <a:p>
            <a:r>
              <a:rPr lang="nl-NL" sz="2400" b="1" dirty="0"/>
              <a:t>Uitkomst:</a:t>
            </a:r>
            <a:r>
              <a:rPr lang="nl-NL" sz="2400" dirty="0"/>
              <a:t> je hebt inzicht opgedaan in jouw eigen visie en missie (waar sta ik eigenlijk voor) en in die van anderen.</a:t>
            </a:r>
          </a:p>
          <a:p>
            <a:r>
              <a:rPr lang="nl-NL" sz="2400" b="1" dirty="0"/>
              <a:t>Klaar:</a:t>
            </a:r>
            <a:r>
              <a:rPr lang="nl-NL" sz="2400" dirty="0"/>
              <a:t> bestuderen thema ‘Visie en beleid’ (H13) in het boek Professioneel werken en klassikaal nabespreken opdracht.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3214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5FCFE-2B60-4130-890B-460F060A1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866672"/>
            <a:ext cx="9720072" cy="1499616"/>
          </a:xfrm>
        </p:spPr>
        <p:txBody>
          <a:bodyPr>
            <a:normAutofit fontScale="90000"/>
          </a:bodyPr>
          <a:lstStyle/>
          <a:p>
            <a:pPr algn="ctr"/>
            <a:br>
              <a:rPr lang="nl-NL" b="1" dirty="0"/>
            </a:br>
            <a:r>
              <a:rPr lang="nl-NL" b="1" dirty="0"/>
              <a:t>Stelling</a:t>
            </a:r>
            <a:br>
              <a:rPr lang="nl-NL" b="1" dirty="0"/>
            </a:br>
            <a:r>
              <a:rPr lang="nl-NL" sz="5400" b="1" dirty="0">
                <a:solidFill>
                  <a:srgbClr val="92D050"/>
                </a:solidFill>
              </a:rPr>
              <a:t>Eens</a:t>
            </a:r>
            <a:r>
              <a:rPr lang="nl-NL" sz="5400" b="1" dirty="0"/>
              <a:t> of </a:t>
            </a:r>
            <a:r>
              <a:rPr lang="nl-NL" sz="5400" b="1" dirty="0">
                <a:solidFill>
                  <a:srgbClr val="FF0000"/>
                </a:solidFill>
              </a:rPr>
              <a:t>oneens</a:t>
            </a:r>
            <a:r>
              <a:rPr lang="nl-NL" sz="5400" b="1" dirty="0"/>
              <a:t>?</a:t>
            </a:r>
            <a:br>
              <a:rPr lang="nl-NL" sz="5400" b="1" dirty="0"/>
            </a:br>
            <a:endParaRPr lang="nl-N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3AB100-FCCC-49E4-9AD3-14FA5C08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789" y="2728021"/>
            <a:ext cx="10996422" cy="4023360"/>
          </a:xfrm>
        </p:spPr>
        <p:txBody>
          <a:bodyPr/>
          <a:lstStyle/>
          <a:p>
            <a:endParaRPr lang="nl-NL" dirty="0"/>
          </a:p>
          <a:p>
            <a:pPr algn="ctr"/>
            <a:r>
              <a:rPr lang="nl-NL" sz="4000" i="1" dirty="0"/>
              <a:t>“Als medewerker heb je invloed op de manier waarop de organisatie het beleid vormgeeft”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300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E95E3B-F853-404C-9617-3332F32CD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EINDE lesgedeelte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F66854-793E-4ABD-8824-4C81353AB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nl-NL" sz="19900" dirty="0"/>
              <a:t>15 minuten pauze</a:t>
            </a:r>
          </a:p>
        </p:txBody>
      </p:sp>
    </p:spTree>
    <p:extLst>
      <p:ext uri="{BB962C8B-B14F-4D97-AF65-F5344CB8AC3E}">
        <p14:creationId xmlns:p14="http://schemas.microsoft.com/office/powerpoint/2010/main" val="419851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dirty="0" err="1">
                <a:solidFill>
                  <a:srgbClr val="FFFFFF"/>
                </a:solidFill>
              </a:rPr>
              <a:t>eindopdradcht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9327" y="2489202"/>
            <a:ext cx="7923264" cy="3554614"/>
          </a:xfrm>
        </p:spPr>
        <p:txBody>
          <a:bodyPr>
            <a:normAutofit lnSpcReduction="10000"/>
          </a:bodyPr>
          <a:lstStyle/>
          <a:p>
            <a:pPr marL="514350" indent="-514350" algn="ctr">
              <a:buAutoNum type="arabicPeriod"/>
            </a:pPr>
            <a:r>
              <a:rPr lang="nl-NL" sz="4000" b="1" dirty="0"/>
              <a:t>Op basis van interesses</a:t>
            </a:r>
          </a:p>
          <a:p>
            <a:pPr marL="514350" indent="-514350" algn="ctr">
              <a:buAutoNum type="arabicPeriod"/>
            </a:pPr>
            <a:endParaRPr lang="nl-NL" sz="4000" dirty="0"/>
          </a:p>
          <a:p>
            <a:pPr marL="742950" indent="-742950" algn="ctr">
              <a:buAutoNum type="arabicPeriod"/>
            </a:pPr>
            <a:r>
              <a:rPr lang="nl-NL" sz="4000" b="1" dirty="0"/>
              <a:t>Passend bij de lesstof</a:t>
            </a:r>
          </a:p>
          <a:p>
            <a:pPr marL="742950" indent="-742950" algn="ctr">
              <a:buAutoNum type="arabicPeriod"/>
            </a:pPr>
            <a:endParaRPr lang="nl-NL" sz="4000" b="1" dirty="0"/>
          </a:p>
          <a:p>
            <a:pPr marL="742950" indent="-742950" algn="ctr">
              <a:buAutoNum type="arabicPeriod"/>
            </a:pPr>
            <a:r>
              <a:rPr lang="nl-NL" sz="4000" b="1" dirty="0"/>
              <a:t>Aansluitend op examens?</a:t>
            </a:r>
          </a:p>
          <a:p>
            <a:pPr marL="0" indent="0" algn="ctr">
              <a:buNone/>
            </a:pPr>
            <a:endParaRPr lang="nl-NL" sz="4000" b="1" dirty="0"/>
          </a:p>
          <a:p>
            <a:pPr marL="0" indent="0" algn="ctr">
              <a:buNone/>
            </a:pPr>
            <a:endParaRPr lang="nl-NL" sz="4000" b="1" dirty="0"/>
          </a:p>
          <a:p>
            <a:endParaRPr lang="nl-NL" sz="4000" dirty="0">
              <a:solidFill>
                <a:srgbClr val="FFFFFF"/>
              </a:solidFill>
            </a:endParaRPr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20" y="3440176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Afbeeldingsresultaat voor brainstorm">
            <a:extLst>
              <a:ext uri="{FF2B5EF4-FFF2-40B4-BE49-F238E27FC236}">
                <a16:creationId xmlns:a16="http://schemas.microsoft.com/office/drawing/2014/main" id="{FE32FD36-E2AD-40F9-8A2F-E58EE5E0D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5574" y="701040"/>
            <a:ext cx="2124610" cy="212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86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38C8BE4-EC67-4F35-A2F3-F81D397D7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Dilemma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E3B3E828-F383-481B-9AA6-B374CB7C3CB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l-NL" sz="13800" dirty="0"/>
              <a:t>KBS</a:t>
            </a:r>
            <a:endParaRPr lang="nl-NL" sz="16600" dirty="0"/>
          </a:p>
          <a:p>
            <a:endParaRPr lang="nl-NL" sz="16600" dirty="0"/>
          </a:p>
          <a:p>
            <a:endParaRPr lang="nl-NL" sz="16600" dirty="0"/>
          </a:p>
          <a:p>
            <a:pPr marL="0" indent="0">
              <a:buNone/>
            </a:pPr>
            <a:endParaRPr lang="nl-NL" sz="16600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D33B699-37A2-4936-B959-6D3A3155C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9491" y="2286000"/>
            <a:ext cx="7842143" cy="4023360"/>
          </a:xfrm>
        </p:spPr>
        <p:txBody>
          <a:bodyPr>
            <a:normAutofit/>
          </a:bodyPr>
          <a:lstStyle/>
          <a:p>
            <a:r>
              <a:rPr lang="nl-NL" sz="6000" dirty="0"/>
              <a:t>Of</a:t>
            </a:r>
            <a:r>
              <a:rPr lang="nl-NL" sz="12800" dirty="0"/>
              <a:t> </a:t>
            </a:r>
            <a:r>
              <a:rPr lang="nl-NL" sz="12800" b="1" dirty="0"/>
              <a:t>Filmpje</a:t>
            </a:r>
          </a:p>
        </p:txBody>
      </p:sp>
    </p:spTree>
    <p:extLst>
      <p:ext uri="{BB962C8B-B14F-4D97-AF65-F5344CB8AC3E}">
        <p14:creationId xmlns:p14="http://schemas.microsoft.com/office/powerpoint/2010/main" val="840080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CE5BE-597C-439A-9BCF-646216DDB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2725" y="0"/>
            <a:ext cx="9720072" cy="1499616"/>
          </a:xfrm>
        </p:spPr>
        <p:txBody>
          <a:bodyPr/>
          <a:lstStyle/>
          <a:p>
            <a:r>
              <a:rPr lang="nl-NL" dirty="0"/>
              <a:t>Filmpje</a:t>
            </a:r>
          </a:p>
        </p:txBody>
      </p:sp>
      <p:pic>
        <p:nvPicPr>
          <p:cNvPr id="5" name="Onlinemedia 4" title="PGB fraude">
            <a:hlinkClick r:id="" action="ppaction://media"/>
            <a:extLst>
              <a:ext uri="{FF2B5EF4-FFF2-40B4-BE49-F238E27FC236}">
                <a16:creationId xmlns:a16="http://schemas.microsoft.com/office/drawing/2014/main" id="{BD994BF2-BD36-40C3-9FF0-698248FDAE08}"/>
              </a:ext>
            </a:extLst>
          </p:cNvPr>
          <p:cNvPicPr>
            <a:picLocks noGrp="1" noRot="1" noChangeAspect="1"/>
          </p:cNvPicPr>
          <p:nvPr>
            <p:ph sz="half"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58192" y="1335024"/>
            <a:ext cx="10675615" cy="6005034"/>
          </a:xfrm>
          <a:prstGeom prst="rect">
            <a:avLst/>
          </a:prstGeom>
        </p:spPr>
      </p:pic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97AAA83-A926-4857-B994-4362FC3F8B4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2649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97C20A-80FA-492A-95E1-96A7C12F1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KBS bij thema 19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7E4BA23-5B16-42F2-959A-4FF4876B4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11167872" cy="4572000"/>
          </a:xfrm>
        </p:spPr>
        <p:txBody>
          <a:bodyPr>
            <a:normAutofit fontScale="85000" lnSpcReduction="20000"/>
          </a:bodyPr>
          <a:lstStyle/>
          <a:p>
            <a:r>
              <a:rPr lang="nl-NL" sz="3900" dirty="0"/>
              <a:t>Wat is het dilemma?</a:t>
            </a:r>
          </a:p>
          <a:p>
            <a:endParaRPr lang="nl-NL" sz="3900" dirty="0"/>
          </a:p>
          <a:p>
            <a:r>
              <a:rPr lang="nl-NL" sz="3900" dirty="0"/>
              <a:t>Wat zou jij doen?</a:t>
            </a:r>
          </a:p>
          <a:p>
            <a:endParaRPr lang="nl-NL" sz="3900" dirty="0"/>
          </a:p>
          <a:p>
            <a:r>
              <a:rPr lang="nl-NL" sz="3900" dirty="0"/>
              <a:t>Welke voor- en nadelen horen bij A, en welke bij B?</a:t>
            </a:r>
          </a:p>
          <a:p>
            <a:endParaRPr lang="nl-NL" sz="3900" dirty="0"/>
          </a:p>
          <a:p>
            <a:r>
              <a:rPr lang="nl-NL" sz="3900" dirty="0"/>
              <a:t>Wat zou je verder nog kunnen doen?</a:t>
            </a:r>
          </a:p>
          <a:p>
            <a:endParaRPr lang="nl-NL" dirty="0"/>
          </a:p>
          <a:p>
            <a:pPr algn="ctr"/>
            <a:r>
              <a:rPr lang="nl-NL" sz="3500" b="1" dirty="0"/>
              <a:t>Stemmen</a:t>
            </a:r>
            <a:r>
              <a:rPr lang="nl-NL" sz="3500" dirty="0"/>
              <a:t>!!!!!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770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255ED5-3E63-4E69-AC26-5083F3B74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Protocollen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3ABF7A-49DE-4591-B71D-9C0D11597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/>
              <a:t>Ook wel </a:t>
            </a:r>
            <a:r>
              <a:rPr lang="nl-NL" sz="3200" b="1" dirty="0"/>
              <a:t>procedures</a:t>
            </a:r>
          </a:p>
          <a:p>
            <a:r>
              <a:rPr lang="nl-NL" sz="3200" b="1" dirty="0"/>
              <a:t>Regels of stappen </a:t>
            </a:r>
            <a:r>
              <a:rPr lang="nl-NL" sz="3200" dirty="0"/>
              <a:t>die aangeven </a:t>
            </a:r>
            <a:r>
              <a:rPr lang="nl-NL" sz="3200" b="1" dirty="0"/>
              <a:t>wat</a:t>
            </a:r>
            <a:r>
              <a:rPr lang="nl-NL" sz="3200" dirty="0"/>
              <a:t> je in een bepaalde situatie moet doen en </a:t>
            </a:r>
            <a:r>
              <a:rPr lang="nl-NL" sz="3200" b="1" dirty="0"/>
              <a:t>hoe</a:t>
            </a:r>
            <a:r>
              <a:rPr lang="nl-NL" sz="3200" dirty="0"/>
              <a:t> je dat moet </a:t>
            </a:r>
            <a:r>
              <a:rPr lang="nl-NL" sz="3200" b="1" dirty="0"/>
              <a:t>doen</a:t>
            </a:r>
            <a:r>
              <a:rPr lang="nl-NL" sz="3200" dirty="0"/>
              <a:t>. </a:t>
            </a:r>
          </a:p>
          <a:p>
            <a:r>
              <a:rPr lang="nl-NL" sz="3200" dirty="0"/>
              <a:t>Veiligheidsprotocol, tilprotocol, hygiëneprotocol etc.</a:t>
            </a:r>
          </a:p>
          <a:p>
            <a:r>
              <a:rPr lang="nl-NL" sz="3200" dirty="0"/>
              <a:t>Voorschrift: overeenkomsten en verschil?</a:t>
            </a:r>
          </a:p>
          <a:p>
            <a:r>
              <a:rPr lang="nl-NL" sz="3200" dirty="0"/>
              <a:t>Ontstaan protocol</a:t>
            </a:r>
          </a:p>
        </p:txBody>
      </p:sp>
    </p:spTree>
    <p:extLst>
      <p:ext uri="{BB962C8B-B14F-4D97-AF65-F5344CB8AC3E}">
        <p14:creationId xmlns:p14="http://schemas.microsoft.com/office/powerpoint/2010/main" val="259048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C9B256-FD72-4092-86CF-B3441B9FC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-1637"/>
            <a:ext cx="9720072" cy="1499616"/>
          </a:xfrm>
        </p:spPr>
        <p:txBody>
          <a:bodyPr/>
          <a:lstStyle/>
          <a:p>
            <a:pPr algn="ctr"/>
            <a:r>
              <a:rPr lang="nl-NL" dirty="0"/>
              <a:t>Missie en visie?</a:t>
            </a:r>
            <a:br>
              <a:rPr lang="nl-NL" dirty="0"/>
            </a:br>
            <a:endParaRPr lang="nl-NL" dirty="0"/>
          </a:p>
        </p:txBody>
      </p:sp>
      <p:pic>
        <p:nvPicPr>
          <p:cNvPr id="7" name="Onlinemedia 6" title="Missie en visie">
            <a:hlinkClick r:id="" action="ppaction://media"/>
            <a:extLst>
              <a:ext uri="{FF2B5EF4-FFF2-40B4-BE49-F238E27FC236}">
                <a16:creationId xmlns:a16="http://schemas.microsoft.com/office/drawing/2014/main" id="{4CAB8EFA-A1EE-45A0-94A3-6F6BE04FA03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54227" y="1805130"/>
            <a:ext cx="8471971" cy="4765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137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08366" y="685217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Missie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34AAE9EB-7A18-4C22-B5E3-05350847BBBC}"/>
              </a:ext>
            </a:extLst>
          </p:cNvPr>
          <p:cNvSpPr txBox="1"/>
          <p:nvPr/>
        </p:nvSpPr>
        <p:spPr>
          <a:xfrm>
            <a:off x="644520" y="1751409"/>
            <a:ext cx="56300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/>
              <a:t>Een missie geeft aan wat je als </a:t>
            </a:r>
            <a:br>
              <a:rPr lang="nl-NL" sz="2800" dirty="0"/>
            </a:br>
            <a:r>
              <a:rPr lang="nl-NL" sz="2800" dirty="0"/>
              <a:t>organisatie naar buiten wilt uitdragen: gericht op </a:t>
            </a:r>
            <a:r>
              <a:rPr lang="nl-NL" sz="2800" u="sng" dirty="0"/>
              <a:t>identiteit en waarden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9DDC6797-FD47-4241-ACDC-AC1A14D0A641}"/>
              </a:ext>
            </a:extLst>
          </p:cNvPr>
          <p:cNvSpPr txBox="1"/>
          <p:nvPr/>
        </p:nvSpPr>
        <p:spPr>
          <a:xfrm>
            <a:off x="6251792" y="1782593"/>
            <a:ext cx="54720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/>
              <a:t>Een visie geeft aan wat de na te streven idealen van de organisatie zijn: gericht op de </a:t>
            </a:r>
            <a:r>
              <a:rPr lang="nl-NL" sz="2800" u="sng" dirty="0"/>
              <a:t>toekomst</a:t>
            </a:r>
          </a:p>
        </p:txBody>
      </p:sp>
      <p:sp>
        <p:nvSpPr>
          <p:cNvPr id="21" name="Titel 1">
            <a:extLst>
              <a:ext uri="{FF2B5EF4-FFF2-40B4-BE49-F238E27FC236}">
                <a16:creationId xmlns:a16="http://schemas.microsoft.com/office/drawing/2014/main" id="{B38FCE5B-697F-44E7-970A-A848CF0E7013}"/>
              </a:ext>
            </a:extLst>
          </p:cNvPr>
          <p:cNvSpPr txBox="1">
            <a:spLocks/>
          </p:cNvSpPr>
          <p:nvPr/>
        </p:nvSpPr>
        <p:spPr>
          <a:xfrm>
            <a:off x="4329188" y="612192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Visie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86F49574-AC45-4862-9B07-7CA9B6E67675}"/>
              </a:ext>
            </a:extLst>
          </p:cNvPr>
          <p:cNvSpPr/>
          <p:nvPr/>
        </p:nvSpPr>
        <p:spPr>
          <a:xfrm>
            <a:off x="5829079" y="4696039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sz="3200" dirty="0">
                <a:solidFill>
                  <a:srgbClr val="00B0F0"/>
                </a:solidFill>
              </a:rPr>
              <a:t>Kenmerken</a:t>
            </a:r>
          </a:p>
          <a:p>
            <a:pPr algn="ctr"/>
            <a:r>
              <a:rPr lang="nl-NL" sz="3200" dirty="0"/>
              <a:t>Toekomstgericht</a:t>
            </a:r>
          </a:p>
          <a:p>
            <a:pPr algn="ctr"/>
            <a:r>
              <a:rPr lang="nl-NL" sz="3200" dirty="0"/>
              <a:t>Kan bijgesteld worden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1B7D72CF-0DDE-4F2A-BFA5-F4C6DFFD06A3}"/>
              </a:ext>
            </a:extLst>
          </p:cNvPr>
          <p:cNvSpPr txBox="1"/>
          <p:nvPr/>
        </p:nvSpPr>
        <p:spPr>
          <a:xfrm>
            <a:off x="480230" y="3520648"/>
            <a:ext cx="54720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/>
              <a:t>“Waarvoor we staan”</a:t>
            </a:r>
          </a:p>
          <a:p>
            <a:pPr algn="ctr"/>
            <a:endParaRPr lang="nl-NL" sz="2800" dirty="0"/>
          </a:p>
          <a:p>
            <a:pPr algn="ctr"/>
            <a:endParaRPr lang="nl-NL" sz="2800" dirty="0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73993EC6-B800-4EF7-AEC4-4C69686CAE5F}"/>
              </a:ext>
            </a:extLst>
          </p:cNvPr>
          <p:cNvSpPr txBox="1"/>
          <p:nvPr/>
        </p:nvSpPr>
        <p:spPr>
          <a:xfrm>
            <a:off x="6264244" y="3520647"/>
            <a:ext cx="54720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/>
              <a:t>“Waarvoor we gaan”</a:t>
            </a:r>
          </a:p>
          <a:p>
            <a:pPr algn="ctr"/>
            <a:endParaRPr lang="nl-NL" sz="2800" dirty="0"/>
          </a:p>
          <a:p>
            <a:pPr algn="ctr"/>
            <a:endParaRPr lang="nl-NL" sz="2800" dirty="0"/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9681D369-4DB2-4AAA-9CCD-C33B7675039B}"/>
              </a:ext>
            </a:extLst>
          </p:cNvPr>
          <p:cNvSpPr/>
          <p:nvPr/>
        </p:nvSpPr>
        <p:spPr>
          <a:xfrm>
            <a:off x="168244" y="4727223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sz="3200" dirty="0">
                <a:solidFill>
                  <a:srgbClr val="00B0F0"/>
                </a:solidFill>
              </a:rPr>
              <a:t>Kenmerken</a:t>
            </a:r>
          </a:p>
          <a:p>
            <a:pPr lvl="0" algn="ctr"/>
            <a:r>
              <a:rPr lang="nl-NL" sz="3200" dirty="0"/>
              <a:t>Gericht op organisatie</a:t>
            </a:r>
          </a:p>
          <a:p>
            <a:pPr lvl="0" algn="ctr"/>
            <a:r>
              <a:rPr lang="nl-NL" sz="3200" dirty="0"/>
              <a:t>Wordt meestal </a:t>
            </a:r>
            <a:r>
              <a:rPr lang="nl-NL" sz="3200" u="sng" dirty="0"/>
              <a:t>niet </a:t>
            </a:r>
            <a:r>
              <a:rPr lang="nl-NL" sz="3200" dirty="0"/>
              <a:t>bijgesteld</a:t>
            </a:r>
          </a:p>
        </p:txBody>
      </p:sp>
    </p:spTree>
    <p:extLst>
      <p:ext uri="{BB962C8B-B14F-4D97-AF65-F5344CB8AC3E}">
        <p14:creationId xmlns:p14="http://schemas.microsoft.com/office/powerpoint/2010/main" val="36832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D0C6E8-4ECA-4662-8126-89BD754AE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Het verschil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088AE0-3199-4578-A47E-B57ED08B0F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F92F7FA-3C3F-43B0-A1F7-52F6C78E41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90372A8-420A-4324-A56F-233636D429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5" y="2644335"/>
            <a:ext cx="11449050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9482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527</Words>
  <Application>Microsoft Office PowerPoint</Application>
  <PresentationFormat>Breedbeeld</PresentationFormat>
  <Paragraphs>93</Paragraphs>
  <Slides>16</Slides>
  <Notes>0</Notes>
  <HiddenSlides>0</HiddenSlides>
  <MMClips>2</MMClips>
  <ScaleCrop>false</ScaleCrop>
  <HeadingPairs>
    <vt:vector size="8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3" baseType="lpstr">
      <vt:lpstr>Arial</vt:lpstr>
      <vt:lpstr>Tw Cen MT</vt:lpstr>
      <vt:lpstr>Tw Cen MT Condensed</vt:lpstr>
      <vt:lpstr>Wingdings</vt:lpstr>
      <vt:lpstr>Wingdings 3</vt:lpstr>
      <vt:lpstr>Integraal</vt:lpstr>
      <vt:lpstr>Packager Shell-object</vt:lpstr>
      <vt:lpstr>Deskundigheid en Organisatie</vt:lpstr>
      <vt:lpstr>eindopdradcht</vt:lpstr>
      <vt:lpstr>Dilemma</vt:lpstr>
      <vt:lpstr>Filmpje</vt:lpstr>
      <vt:lpstr>KBS bij thema 19</vt:lpstr>
      <vt:lpstr>Protocollen</vt:lpstr>
      <vt:lpstr>Missie en visie? </vt:lpstr>
      <vt:lpstr>Missie</vt:lpstr>
      <vt:lpstr>Het verschil</vt:lpstr>
      <vt:lpstr>Voorbeelden bekende merken missie       visie</vt:lpstr>
      <vt:lpstr> Missie en visie: maar dan?</vt:lpstr>
      <vt:lpstr>Voorbeeld beleidsuitgangspunt</vt:lpstr>
      <vt:lpstr>bELEIDSCYClus</vt:lpstr>
      <vt:lpstr>Opdracht inez</vt:lpstr>
      <vt:lpstr> Stelling Eens of oneens? </vt:lpstr>
      <vt:lpstr>EINDE lesgedeelte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Regie voeren Thema 8</dc:title>
  <dc:creator>Erik Joustra</dc:creator>
  <cp:lastModifiedBy>Erik Joustra</cp:lastModifiedBy>
  <cp:revision>58</cp:revision>
  <dcterms:created xsi:type="dcterms:W3CDTF">2019-03-04T19:24:31Z</dcterms:created>
  <dcterms:modified xsi:type="dcterms:W3CDTF">2019-05-14T07:34:41Z</dcterms:modified>
</cp:coreProperties>
</file>